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44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48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08821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ordwall.net/play/260/237/27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-sfera.hr/dodatni-digitalni-sadrzaji/2d645042-1751-4ee5-b7eb-74b1e6697178/" TargetMode="Externa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2d645042-1751-4ee5-b7eb-74b1e6697178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/>
              <a:t>A beautiful planet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1A3AE55-231C-4A5B-B2D8-AE599AAE3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054591"/>
            <a:ext cx="12001500" cy="53054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8CF1DA4-E6AF-49EE-9228-2A2E7805495A}"/>
              </a:ext>
            </a:extLst>
          </p:cNvPr>
          <p:cNvSpPr txBox="1"/>
          <p:nvPr/>
        </p:nvSpPr>
        <p:spPr>
          <a:xfrm>
            <a:off x="202640" y="100484"/>
            <a:ext cx="115053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U paru postavi pitanja i odgovori na njih. Ukoliko je potrebno, potraži odgovore na pitanja putem interneta.</a:t>
            </a:r>
          </a:p>
          <a:p>
            <a:endParaRPr lang="hr-HR" sz="2800" i="1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12847B0-619E-4949-8721-669B22757C45}"/>
              </a:ext>
            </a:extLst>
          </p:cNvPr>
          <p:cNvSpPr txBox="1"/>
          <p:nvPr/>
        </p:nvSpPr>
        <p:spPr>
          <a:xfrm>
            <a:off x="8782259" y="2244556"/>
            <a:ext cx="2160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Australia.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91E23C9-F03E-4AE9-BF4D-A13B36D15D75}"/>
              </a:ext>
            </a:extLst>
          </p:cNvPr>
          <p:cNvSpPr txBox="1"/>
          <p:nvPr/>
        </p:nvSpPr>
        <p:spPr>
          <a:xfrm>
            <a:off x="8862648" y="2767776"/>
            <a:ext cx="184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London.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5150A66-BCE9-4069-95AB-9162ADE7D974}"/>
              </a:ext>
            </a:extLst>
          </p:cNvPr>
          <p:cNvSpPr txBox="1"/>
          <p:nvPr/>
        </p:nvSpPr>
        <p:spPr>
          <a:xfrm>
            <a:off x="8862648" y="3289903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English.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BA061E3-5E8D-4187-A708-BD3EBE11BFC0}"/>
              </a:ext>
            </a:extLst>
          </p:cNvPr>
          <p:cNvSpPr txBox="1"/>
          <p:nvPr/>
        </p:nvSpPr>
        <p:spPr>
          <a:xfrm>
            <a:off x="8690359" y="3741222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     50.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1792D32-3B94-45F5-A3A4-0FE802DDD1C5}"/>
              </a:ext>
            </a:extLst>
          </p:cNvPr>
          <p:cNvSpPr txBox="1"/>
          <p:nvPr/>
        </p:nvSpPr>
        <p:spPr>
          <a:xfrm>
            <a:off x="8690359" y="4300254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   Africa.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1488755-62BD-4741-94ED-79D276524672}"/>
              </a:ext>
            </a:extLst>
          </p:cNvPr>
          <p:cNvSpPr txBox="1"/>
          <p:nvPr/>
        </p:nvSpPr>
        <p:spPr>
          <a:xfrm>
            <a:off x="8767185" y="4806931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A monster.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54F4CF5-04A9-49E7-800D-E5486BD0B1E9}"/>
              </a:ext>
            </a:extLst>
          </p:cNvPr>
          <p:cNvSpPr txBox="1"/>
          <p:nvPr/>
        </p:nvSpPr>
        <p:spPr>
          <a:xfrm>
            <a:off x="8562659" y="5308696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Mount Everest.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57B3B7B-15C2-4E1B-A32D-7106DA7AAD8F}"/>
              </a:ext>
            </a:extLst>
          </p:cNvPr>
          <p:cNvSpPr txBox="1"/>
          <p:nvPr/>
        </p:nvSpPr>
        <p:spPr>
          <a:xfrm>
            <a:off x="9113856" y="5759794"/>
            <a:ext cx="3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Ten.</a:t>
            </a:r>
          </a:p>
        </p:txBody>
      </p:sp>
    </p:spTree>
    <p:extLst>
      <p:ext uri="{BB962C8B-B14F-4D97-AF65-F5344CB8AC3E}">
        <p14:creationId xmlns:p14="http://schemas.microsoft.com/office/powerpoint/2010/main" val="3147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9AAA3B4B-7014-4A05-A88F-7047483EB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852854"/>
            <a:ext cx="10715625" cy="57150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12C9D777-F37F-45C9-8DFA-95821B6F4FD0}"/>
              </a:ext>
            </a:extLst>
          </p:cNvPr>
          <p:cNvSpPr txBox="1"/>
          <p:nvPr/>
        </p:nvSpPr>
        <p:spPr>
          <a:xfrm>
            <a:off x="1517301" y="501790"/>
            <a:ext cx="8551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Nadopuni rečenice ponuđenim riječima.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EE086C5-D986-4FDB-AFEE-47B8145E087D}"/>
              </a:ext>
            </a:extLst>
          </p:cNvPr>
          <p:cNvSpPr txBox="1"/>
          <p:nvPr/>
        </p:nvSpPr>
        <p:spPr>
          <a:xfrm>
            <a:off x="6943411" y="2783393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huge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2D7C8E4-61C6-4955-9FD1-B7D474D0888F}"/>
              </a:ext>
            </a:extLst>
          </p:cNvPr>
          <p:cNvSpPr txBox="1"/>
          <p:nvPr/>
        </p:nvSpPr>
        <p:spPr>
          <a:xfrm>
            <a:off x="8836871" y="3306613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clear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AC42DDB-8E5C-4173-B828-FBB9106EB6B3}"/>
              </a:ext>
            </a:extLst>
          </p:cNvPr>
          <p:cNvSpPr txBox="1"/>
          <p:nvPr/>
        </p:nvSpPr>
        <p:spPr>
          <a:xfrm>
            <a:off x="3320470" y="3829833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cold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43D0A49-4A64-4FCA-B1AC-30EB4D7F26BB}"/>
              </a:ext>
            </a:extLst>
          </p:cNvPr>
          <p:cNvSpPr txBox="1"/>
          <p:nvPr/>
        </p:nvSpPr>
        <p:spPr>
          <a:xfrm>
            <a:off x="4325816" y="4365218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tourists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E0302F0-B2EB-4BC5-9E62-42FADAA6011E}"/>
              </a:ext>
            </a:extLst>
          </p:cNvPr>
          <p:cNvSpPr txBox="1"/>
          <p:nvPr/>
        </p:nvSpPr>
        <p:spPr>
          <a:xfrm>
            <a:off x="4787529" y="4908062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covered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D28A7CE-6210-4CCF-9F5C-D32F817D58ED}"/>
              </a:ext>
            </a:extLst>
          </p:cNvPr>
          <p:cNvSpPr txBox="1"/>
          <p:nvPr/>
        </p:nvSpPr>
        <p:spPr>
          <a:xfrm>
            <a:off x="5166528" y="5431282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city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AE84122-46D5-40AF-ADEA-DCDFD48763EF}"/>
              </a:ext>
            </a:extLst>
          </p:cNvPr>
          <p:cNvSpPr txBox="1"/>
          <p:nvPr/>
        </p:nvSpPr>
        <p:spPr>
          <a:xfrm>
            <a:off x="2975986" y="6005146"/>
            <a:ext cx="14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legend</a:t>
            </a:r>
          </a:p>
        </p:txBody>
      </p:sp>
    </p:spTree>
    <p:extLst>
      <p:ext uri="{BB962C8B-B14F-4D97-AF65-F5344CB8AC3E}">
        <p14:creationId xmlns:p14="http://schemas.microsoft.com/office/powerpoint/2010/main" val="173221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8B7111D-8A2D-4898-AEC6-7774AD34B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69" y="1266093"/>
            <a:ext cx="10791825" cy="50292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245C7BC-C4B6-463F-B60A-CF330B575E2A}"/>
              </a:ext>
            </a:extLst>
          </p:cNvPr>
          <p:cNvSpPr txBox="1"/>
          <p:nvPr/>
        </p:nvSpPr>
        <p:spPr>
          <a:xfrm>
            <a:off x="492369" y="221064"/>
            <a:ext cx="10259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Pronađi riječi iz zadatka 4a u osmosmjerci i zaokruži ih.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B906A0E8-A288-41A5-8E9F-552FE89A3C22}"/>
              </a:ext>
            </a:extLst>
          </p:cNvPr>
          <p:cNvSpPr/>
          <p:nvPr/>
        </p:nvSpPr>
        <p:spPr>
          <a:xfrm>
            <a:off x="693336" y="1979525"/>
            <a:ext cx="5496449" cy="452176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D97719CE-EB15-4C2D-8BEE-7BFFEC46250A}"/>
              </a:ext>
            </a:extLst>
          </p:cNvPr>
          <p:cNvSpPr/>
          <p:nvPr/>
        </p:nvSpPr>
        <p:spPr>
          <a:xfrm>
            <a:off x="1467060" y="3421816"/>
            <a:ext cx="3416440" cy="452176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4063F53D-604D-45A9-8B0A-AA5D095D8615}"/>
              </a:ext>
            </a:extLst>
          </p:cNvPr>
          <p:cNvSpPr/>
          <p:nvPr/>
        </p:nvSpPr>
        <p:spPr>
          <a:xfrm>
            <a:off x="1467060" y="3914670"/>
            <a:ext cx="2833636" cy="452176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4DFD72AC-296E-461E-AD50-7876073E0290}"/>
              </a:ext>
            </a:extLst>
          </p:cNvPr>
          <p:cNvSpPr/>
          <p:nvPr/>
        </p:nvSpPr>
        <p:spPr>
          <a:xfrm>
            <a:off x="3652575" y="5709138"/>
            <a:ext cx="2662814" cy="452176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D653E4BC-5EA6-43EE-8462-3F310A75E367}"/>
              </a:ext>
            </a:extLst>
          </p:cNvPr>
          <p:cNvSpPr/>
          <p:nvPr/>
        </p:nvSpPr>
        <p:spPr>
          <a:xfrm>
            <a:off x="1559169" y="2455148"/>
            <a:ext cx="621323" cy="325399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F2CCA17B-BF8A-432C-8444-D555F4B88B17}"/>
              </a:ext>
            </a:extLst>
          </p:cNvPr>
          <p:cNvSpPr/>
          <p:nvPr/>
        </p:nvSpPr>
        <p:spPr>
          <a:xfrm>
            <a:off x="4983982" y="3429000"/>
            <a:ext cx="621323" cy="182587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7" name="Ravni poveznik 16">
            <a:extLst>
              <a:ext uri="{FF2B5EF4-FFF2-40B4-BE49-F238E27FC236}">
                <a16:creationId xmlns:a16="http://schemas.microsoft.com/office/drawing/2014/main" id="{0BB71BAB-D148-45B3-9486-A7E82CAA3B47}"/>
              </a:ext>
            </a:extLst>
          </p:cNvPr>
          <p:cNvCxnSpPr>
            <a:cxnSpLocks/>
          </p:cNvCxnSpPr>
          <p:nvPr/>
        </p:nvCxnSpPr>
        <p:spPr>
          <a:xfrm flipV="1">
            <a:off x="1467060" y="3382944"/>
            <a:ext cx="3827583" cy="269432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vni poveznik 17">
            <a:extLst>
              <a:ext uri="{FF2B5EF4-FFF2-40B4-BE49-F238E27FC236}">
                <a16:creationId xmlns:a16="http://schemas.microsoft.com/office/drawing/2014/main" id="{DB49F619-1033-4A5D-A602-8A2AF26466DC}"/>
              </a:ext>
            </a:extLst>
          </p:cNvPr>
          <p:cNvCxnSpPr>
            <a:cxnSpLocks/>
          </p:cNvCxnSpPr>
          <p:nvPr/>
        </p:nvCxnSpPr>
        <p:spPr>
          <a:xfrm flipV="1">
            <a:off x="2017207" y="3516923"/>
            <a:ext cx="3603957" cy="2644391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avni poveznik 20">
            <a:extLst>
              <a:ext uri="{FF2B5EF4-FFF2-40B4-BE49-F238E27FC236}">
                <a16:creationId xmlns:a16="http://schemas.microsoft.com/office/drawing/2014/main" id="{764B2698-808F-437B-ADB4-A23AFDF6451A}"/>
              </a:ext>
            </a:extLst>
          </p:cNvPr>
          <p:cNvCxnSpPr>
            <a:cxnSpLocks/>
          </p:cNvCxnSpPr>
          <p:nvPr/>
        </p:nvCxnSpPr>
        <p:spPr>
          <a:xfrm flipV="1">
            <a:off x="1195754" y="2564843"/>
            <a:ext cx="4602145" cy="3239402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avni poveznik 25">
            <a:extLst>
              <a:ext uri="{FF2B5EF4-FFF2-40B4-BE49-F238E27FC236}">
                <a16:creationId xmlns:a16="http://schemas.microsoft.com/office/drawing/2014/main" id="{E45C028F-3604-4E11-8935-191A9D28EF5D}"/>
              </a:ext>
            </a:extLst>
          </p:cNvPr>
          <p:cNvCxnSpPr>
            <a:cxnSpLocks/>
          </p:cNvCxnSpPr>
          <p:nvPr/>
        </p:nvCxnSpPr>
        <p:spPr>
          <a:xfrm flipV="1">
            <a:off x="678264" y="2450718"/>
            <a:ext cx="4716861" cy="315436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vni poveznik 28">
            <a:extLst>
              <a:ext uri="{FF2B5EF4-FFF2-40B4-BE49-F238E27FC236}">
                <a16:creationId xmlns:a16="http://schemas.microsoft.com/office/drawing/2014/main" id="{18B00685-B5DD-4B78-9A49-CC730F9CD79C}"/>
              </a:ext>
            </a:extLst>
          </p:cNvPr>
          <p:cNvCxnSpPr/>
          <p:nvPr/>
        </p:nvCxnSpPr>
        <p:spPr>
          <a:xfrm>
            <a:off x="5294643" y="2455148"/>
            <a:ext cx="503256" cy="124282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avni poveznik 29">
            <a:extLst>
              <a:ext uri="{FF2B5EF4-FFF2-40B4-BE49-F238E27FC236}">
                <a16:creationId xmlns:a16="http://schemas.microsoft.com/office/drawing/2014/main" id="{BF604B3A-1AFE-4FC4-BE71-9C2E19A34422}"/>
              </a:ext>
            </a:extLst>
          </p:cNvPr>
          <p:cNvCxnSpPr>
            <a:cxnSpLocks/>
          </p:cNvCxnSpPr>
          <p:nvPr/>
        </p:nvCxnSpPr>
        <p:spPr>
          <a:xfrm>
            <a:off x="663191" y="5614401"/>
            <a:ext cx="532563" cy="189844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avni poveznik 31">
            <a:extLst>
              <a:ext uri="{FF2B5EF4-FFF2-40B4-BE49-F238E27FC236}">
                <a16:creationId xmlns:a16="http://schemas.microsoft.com/office/drawing/2014/main" id="{D2101D0E-6139-4F00-B615-6BF8DCBEB432}"/>
              </a:ext>
            </a:extLst>
          </p:cNvPr>
          <p:cNvCxnSpPr>
            <a:cxnSpLocks/>
          </p:cNvCxnSpPr>
          <p:nvPr/>
        </p:nvCxnSpPr>
        <p:spPr>
          <a:xfrm>
            <a:off x="5256517" y="3382944"/>
            <a:ext cx="364647" cy="133979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avni poveznik 34">
            <a:extLst>
              <a:ext uri="{FF2B5EF4-FFF2-40B4-BE49-F238E27FC236}">
                <a16:creationId xmlns:a16="http://schemas.microsoft.com/office/drawing/2014/main" id="{6BEE8DD4-DBB5-4A0F-A81F-D7819D3850A3}"/>
              </a:ext>
            </a:extLst>
          </p:cNvPr>
          <p:cNvCxnSpPr>
            <a:cxnSpLocks/>
          </p:cNvCxnSpPr>
          <p:nvPr/>
        </p:nvCxnSpPr>
        <p:spPr>
          <a:xfrm>
            <a:off x="1467060" y="6061996"/>
            <a:ext cx="550147" cy="9931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83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471DD9E-9242-4EDC-B1AA-BE244AF91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7" y="1508896"/>
            <a:ext cx="12075945" cy="384020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C26883-1286-4D1F-8265-57A2CD866C3B}"/>
              </a:ext>
            </a:extLst>
          </p:cNvPr>
          <p:cNvSpPr txBox="1"/>
          <p:nvPr/>
        </p:nvSpPr>
        <p:spPr>
          <a:xfrm>
            <a:off x="281354" y="813916"/>
            <a:ext cx="10480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Pogledaj preostala slova. Pronađi dva pitanja i prepiši ih.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6CA9D47-20B8-4AB1-AB20-EE0BC9B14F6B}"/>
              </a:ext>
            </a:extLst>
          </p:cNvPr>
          <p:cNvSpPr txBox="1"/>
          <p:nvPr/>
        </p:nvSpPr>
        <p:spPr>
          <a:xfrm>
            <a:off x="351692" y="2019719"/>
            <a:ext cx="1005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W   H     A     T         A      B     O     U     T           C   R    O    A    T    I     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8D0835B-6D85-4BCA-9402-217E6E9411B5}"/>
              </a:ext>
            </a:extLst>
          </p:cNvPr>
          <p:cNvSpPr txBox="1"/>
          <p:nvPr/>
        </p:nvSpPr>
        <p:spPr>
          <a:xfrm>
            <a:off x="351691" y="2564711"/>
            <a:ext cx="11495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W   H     A     T         I      S          C      R     O     A     T     I       A          L      I      K      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C90E059-8419-447F-82BE-2E7E83E86715}"/>
              </a:ext>
            </a:extLst>
          </p:cNvPr>
          <p:cNvSpPr txBox="1"/>
          <p:nvPr/>
        </p:nvSpPr>
        <p:spPr>
          <a:xfrm>
            <a:off x="3155181" y="3628899"/>
            <a:ext cx="7847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Odgovori na pitanja.</a:t>
            </a:r>
          </a:p>
        </p:txBody>
      </p:sp>
    </p:spTree>
    <p:extLst>
      <p:ext uri="{BB962C8B-B14F-4D97-AF65-F5344CB8AC3E}">
        <p14:creationId xmlns:p14="http://schemas.microsoft.com/office/powerpoint/2010/main" val="311859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0A6A5E0B-C88C-4430-BE48-B9B1AC9C4AFD}"/>
              </a:ext>
            </a:extLst>
          </p:cNvPr>
          <p:cNvSpPr txBox="1"/>
          <p:nvPr/>
        </p:nvSpPr>
        <p:spPr>
          <a:xfrm>
            <a:off x="502418" y="291402"/>
            <a:ext cx="106813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/>
              <a:t>LET’S REVISE!</a:t>
            </a:r>
          </a:p>
          <a:p>
            <a:endParaRPr lang="hr-HR" sz="2800"/>
          </a:p>
          <a:p>
            <a:pPr algn="ctr"/>
            <a:r>
              <a:rPr lang="hr-HR" sz="2800"/>
              <a:t>Click on the following link and revise the vocabulary from this lesson.</a:t>
            </a:r>
          </a:p>
          <a:p>
            <a:pPr algn="ctr"/>
            <a:r>
              <a:rPr lang="hr-HR" sz="2800" i="1"/>
              <a:t>Otvori sljedeću poveznicu i ponovi riječi iz današnje cjeline.</a:t>
            </a:r>
          </a:p>
          <a:p>
            <a:endParaRPr lang="hr-HR" sz="2800" i="1"/>
          </a:p>
          <a:p>
            <a:pPr algn="ctr"/>
            <a:r>
              <a:rPr lang="hr-HR" sz="2800" b="1" i="1">
                <a:hlinkClick r:id="rId2"/>
              </a:rPr>
              <a:t>https://wordwall.net/play/260/237/270</a:t>
            </a:r>
            <a:r>
              <a:rPr lang="hr-HR" sz="2800" b="1" i="1"/>
              <a:t> </a:t>
            </a:r>
          </a:p>
          <a:p>
            <a:pPr algn="ctr"/>
            <a:endParaRPr lang="hr-HR" sz="2800" i="1"/>
          </a:p>
          <a:p>
            <a:pPr algn="ctr"/>
            <a:endParaRPr lang="hr-HR" sz="2800" i="1"/>
          </a:p>
        </p:txBody>
      </p:sp>
      <p:pic>
        <p:nvPicPr>
          <p:cNvPr id="5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048BDCBD-66F4-4AA5-9956-1E3B02E37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176" y="5065950"/>
            <a:ext cx="2472622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A08D8-5A81-4E78-A15A-6D9A90E248FC}"/>
              </a:ext>
            </a:extLst>
          </p:cNvPr>
          <p:cNvSpPr txBox="1"/>
          <p:nvPr/>
        </p:nvSpPr>
        <p:spPr>
          <a:xfrm>
            <a:off x="768997" y="3429000"/>
            <a:ext cx="97489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Klikni na sljedeću poveznicu i odaberi SELF CHECK.</a:t>
            </a:r>
          </a:p>
          <a:p>
            <a:pPr algn="ctr"/>
            <a:endParaRPr lang="hr-HR" sz="2800" b="1"/>
          </a:p>
          <a:p>
            <a:pPr algn="ctr"/>
            <a:r>
              <a:rPr lang="hr-HR" sz="2800" b="1">
                <a:hlinkClick r:id="rId5"/>
              </a:rPr>
              <a:t>https://www.e-sfera.hr/dodatni-digitalni-sadrzaji/2d645042-1751-4ee5-b7eb-74b1e6697178/</a:t>
            </a:r>
            <a:r>
              <a:rPr lang="hr-HR" sz="2800" b="1"/>
              <a:t> </a:t>
            </a:r>
          </a:p>
          <a:p>
            <a:pPr algn="ctr"/>
            <a:endParaRPr lang="hr-HR" sz="2800" b="1" dirty="0"/>
          </a:p>
          <a:p>
            <a:pPr algn="ctr"/>
            <a:r>
              <a:rPr lang="hr-HR" sz="2800" i="1" dirty="0"/>
              <a:t>Uvježbaj gradivo iz lekcije uz zadatke na poveznici.</a:t>
            </a:r>
          </a:p>
        </p:txBody>
      </p:sp>
    </p:spTree>
    <p:extLst>
      <p:ext uri="{BB962C8B-B14F-4D97-AF65-F5344CB8AC3E}">
        <p14:creationId xmlns:p14="http://schemas.microsoft.com/office/powerpoint/2010/main" val="14232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2"/>
              </a:rPr>
              <a:t>https://www.e-sfera.hr/dodatni-digitalni-sadrzaji/2d645042-1751-4ee5-b7eb-74b1e6697178/</a:t>
            </a:r>
            <a:r>
              <a:rPr lang="hr-HR" sz="2400" b="1"/>
              <a:t> </a:t>
            </a:r>
          </a:p>
          <a:p>
            <a:pPr algn="ctr"/>
            <a:endParaRPr lang="hr-HR" sz="2400" b="1" dirty="0"/>
          </a:p>
          <a:p>
            <a:pPr algn="ctr" fontAlgn="t"/>
            <a:r>
              <a:rPr lang="hr-HR" sz="2400" b="1"/>
              <a:t>More wonderful places</a:t>
            </a:r>
          </a:p>
          <a:p>
            <a:pPr algn="ctr"/>
            <a:br>
              <a:rPr lang="hr-HR" sz="2400" b="1"/>
            </a:br>
            <a:r>
              <a:rPr lang="hr-HR" sz="2400" i="1"/>
              <a:t>Pročitaj tekstove i riješi pripadajuće zadatke.</a:t>
            </a:r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7BBB854-3551-406F-9683-A446883A6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5781" cy="68580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C4D40B27-5FD1-458A-8C26-48326C56528D}"/>
              </a:ext>
            </a:extLst>
          </p:cNvPr>
          <p:cNvSpPr txBox="1"/>
          <p:nvPr/>
        </p:nvSpPr>
        <p:spPr>
          <a:xfrm>
            <a:off x="5768502" y="321013"/>
            <a:ext cx="5972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93.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8424A76-A0CB-4FA3-934E-524D74319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0" y="749029"/>
            <a:ext cx="7275510" cy="555449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7B24F25-2064-4171-AECE-48EC99C63B28}"/>
              </a:ext>
            </a:extLst>
          </p:cNvPr>
          <p:cNvSpPr txBox="1"/>
          <p:nvPr/>
        </p:nvSpPr>
        <p:spPr>
          <a:xfrm>
            <a:off x="7737242" y="2800529"/>
            <a:ext cx="43288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What colours can you see?</a:t>
            </a:r>
          </a:p>
          <a:p>
            <a:r>
              <a:rPr lang="hr-HR" sz="2800" i="1"/>
              <a:t>Koje boje možeš vidjeti na slikama?</a:t>
            </a:r>
          </a:p>
          <a:p>
            <a:endParaRPr lang="hr-HR" sz="2800" i="1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1BCB2A7A-E9AC-47DD-9DD1-7D5773F1A0AF}"/>
              </a:ext>
            </a:extLst>
          </p:cNvPr>
          <p:cNvSpPr/>
          <p:nvPr/>
        </p:nvSpPr>
        <p:spPr>
          <a:xfrm>
            <a:off x="7688604" y="2800529"/>
            <a:ext cx="4426086" cy="154669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A3471BE-7A48-4BE8-9D39-80C5B7407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73" y="1179928"/>
            <a:ext cx="11515725" cy="8191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CC7A011-849A-4D86-995E-BD6497AA5DA5}"/>
              </a:ext>
            </a:extLst>
          </p:cNvPr>
          <p:cNvSpPr txBox="1"/>
          <p:nvPr/>
        </p:nvSpPr>
        <p:spPr>
          <a:xfrm>
            <a:off x="447471" y="220650"/>
            <a:ext cx="10826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What do these words mean?</a:t>
            </a:r>
          </a:p>
          <a:p>
            <a:r>
              <a:rPr lang="hr-HR" sz="2800" i="1"/>
              <a:t>Što znače ove riječi?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CA0965A-CB88-46F8-BCCB-2AABFE619B41}"/>
              </a:ext>
            </a:extLst>
          </p:cNvPr>
          <p:cNvSpPr txBox="1"/>
          <p:nvPr/>
        </p:nvSpPr>
        <p:spPr>
          <a:xfrm>
            <a:off x="693908" y="1944520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planina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C53A7DE-A494-42D8-8E01-A1E0E1E0675B}"/>
              </a:ext>
            </a:extLst>
          </p:cNvPr>
          <p:cNvSpPr txBox="1"/>
          <p:nvPr/>
        </p:nvSpPr>
        <p:spPr>
          <a:xfrm>
            <a:off x="2645214" y="1944520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jezero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E07956A-CC3F-4114-AD44-C2D3A457FC42}"/>
              </a:ext>
            </a:extLst>
          </p:cNvPr>
          <p:cNvSpPr txBox="1"/>
          <p:nvPr/>
        </p:nvSpPr>
        <p:spPr>
          <a:xfrm>
            <a:off x="4254685" y="1949057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rijeka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60CD03D-AE46-4107-8810-4E1E8F7AD265}"/>
              </a:ext>
            </a:extLst>
          </p:cNvPr>
          <p:cNvSpPr txBox="1"/>
          <p:nvPr/>
        </p:nvSpPr>
        <p:spPr>
          <a:xfrm>
            <a:off x="5788159" y="1919240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pustinja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070292A-C2EE-4823-844F-D1DEEC0AABC8}"/>
              </a:ext>
            </a:extLst>
          </p:cNvPr>
          <p:cNvSpPr txBox="1"/>
          <p:nvPr/>
        </p:nvSpPr>
        <p:spPr>
          <a:xfrm>
            <a:off x="7544001" y="1929209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more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E58D16B-9E6B-43C6-AFFC-893875FED7EE}"/>
              </a:ext>
            </a:extLst>
          </p:cNvPr>
          <p:cNvSpPr txBox="1"/>
          <p:nvPr/>
        </p:nvSpPr>
        <p:spPr>
          <a:xfrm>
            <a:off x="9001581" y="1899965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obala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4040FB6-D2F5-49D0-9774-F91339600E76}"/>
              </a:ext>
            </a:extLst>
          </p:cNvPr>
          <p:cNvSpPr txBox="1"/>
          <p:nvPr/>
        </p:nvSpPr>
        <p:spPr>
          <a:xfrm>
            <a:off x="10637705" y="1899965"/>
            <a:ext cx="170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otok</a:t>
            </a:r>
            <a:endParaRPr lang="hr-HR" sz="2400" b="1">
              <a:solidFill>
                <a:srgbClr val="0070C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4F94E10-E382-4EB9-8683-ED3416C327D7}"/>
              </a:ext>
            </a:extLst>
          </p:cNvPr>
          <p:cNvSpPr txBox="1"/>
          <p:nvPr/>
        </p:nvSpPr>
        <p:spPr>
          <a:xfrm>
            <a:off x="6504497" y="1757160"/>
            <a:ext cx="4739714" cy="267765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hr-HR" sz="2800"/>
              <a:t>Can you name things in the photos? Use the words from task 1.</a:t>
            </a:r>
          </a:p>
          <a:p>
            <a:r>
              <a:rPr lang="hr-HR" sz="2800" i="1"/>
              <a:t>Znaš li imenovati krajolike prikazane na slikama? Koristi riječi iz 1. zadatka.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2C100521-C4A0-4FF1-BE10-7CF48C96E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27" y="1174757"/>
            <a:ext cx="5464679" cy="41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8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3DF75DE-2E64-4F4D-AB32-D93ECCF07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881" y="905000"/>
            <a:ext cx="8686901" cy="580748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EB1C4C1-1823-4D64-9AF0-8138C2A0014C}"/>
              </a:ext>
            </a:extLst>
          </p:cNvPr>
          <p:cNvSpPr txBox="1"/>
          <p:nvPr/>
        </p:nvSpPr>
        <p:spPr>
          <a:xfrm>
            <a:off x="447472" y="136187"/>
            <a:ext cx="11352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Pročitaj tekstove i pridruži broj teksta odgovarajućoj slici.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2964CAF-BA65-45E9-B9A8-0EE90166CD33}"/>
              </a:ext>
            </a:extLst>
          </p:cNvPr>
          <p:cNvSpPr txBox="1"/>
          <p:nvPr/>
        </p:nvSpPr>
        <p:spPr>
          <a:xfrm>
            <a:off x="7524343" y="2905780"/>
            <a:ext cx="56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2F261A2-C682-4314-A44E-39F010001904}"/>
              </a:ext>
            </a:extLst>
          </p:cNvPr>
          <p:cNvSpPr txBox="1"/>
          <p:nvPr/>
        </p:nvSpPr>
        <p:spPr>
          <a:xfrm>
            <a:off x="7394641" y="5032895"/>
            <a:ext cx="56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D808767-37E9-4722-A717-9B5446EFE585}"/>
              </a:ext>
            </a:extLst>
          </p:cNvPr>
          <p:cNvSpPr txBox="1"/>
          <p:nvPr/>
        </p:nvSpPr>
        <p:spPr>
          <a:xfrm>
            <a:off x="8464684" y="2382560"/>
            <a:ext cx="56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7256D71-0E8D-47B1-87A9-6D82C3770F74}"/>
              </a:ext>
            </a:extLst>
          </p:cNvPr>
          <p:cNvSpPr txBox="1"/>
          <p:nvPr/>
        </p:nvSpPr>
        <p:spPr>
          <a:xfrm>
            <a:off x="4807083" y="6083482"/>
            <a:ext cx="56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8070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3F8B1DB-34C9-492C-BE59-EB7EC6460344}"/>
              </a:ext>
            </a:extLst>
          </p:cNvPr>
          <p:cNvSpPr txBox="1"/>
          <p:nvPr/>
        </p:nvSpPr>
        <p:spPr>
          <a:xfrm>
            <a:off x="1060100" y="468011"/>
            <a:ext cx="9375112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do these words mean?</a:t>
            </a:r>
          </a:p>
          <a:p>
            <a:pPr algn="ctr"/>
            <a:r>
              <a:rPr lang="hr-HR" sz="2800" i="1"/>
              <a:t>Što znače ove riječi?</a:t>
            </a:r>
          </a:p>
          <a:p>
            <a:endParaRPr lang="hr-HR" sz="2800" i="1"/>
          </a:p>
          <a:p>
            <a:pPr>
              <a:lnSpc>
                <a:spcPct val="150000"/>
              </a:lnSpc>
            </a:pPr>
            <a:r>
              <a:rPr lang="hr-HR" sz="2800"/>
              <a:t>dry =						flow through =</a:t>
            </a:r>
          </a:p>
          <a:p>
            <a:pPr>
              <a:lnSpc>
                <a:spcPct val="150000"/>
              </a:lnSpc>
            </a:pPr>
            <a:r>
              <a:rPr lang="hr-HR" sz="2800"/>
              <a:t>deep =					the Danube =</a:t>
            </a:r>
          </a:p>
          <a:p>
            <a:pPr>
              <a:lnSpc>
                <a:spcPct val="150000"/>
              </a:lnSpc>
            </a:pPr>
            <a:r>
              <a:rPr lang="hr-HR" sz="2800"/>
              <a:t>freezing = 					the Adriatic Sea =</a:t>
            </a:r>
          </a:p>
          <a:p>
            <a:pPr>
              <a:lnSpc>
                <a:spcPct val="150000"/>
              </a:lnSpc>
            </a:pPr>
            <a:r>
              <a:rPr lang="hr-HR" sz="2800"/>
              <a:t>sail =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07C19534-30D0-4D92-A1F9-9CE044A27944}"/>
              </a:ext>
            </a:extLst>
          </p:cNvPr>
          <p:cNvSpPr txBox="1"/>
          <p:nvPr/>
        </p:nvSpPr>
        <p:spPr>
          <a:xfrm>
            <a:off x="1999622" y="1893485"/>
            <a:ext cx="2582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suh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4ED2CD3-BD3B-4CC0-A9CC-201C63915C33}"/>
              </a:ext>
            </a:extLst>
          </p:cNvPr>
          <p:cNvSpPr txBox="1"/>
          <p:nvPr/>
        </p:nvSpPr>
        <p:spPr>
          <a:xfrm>
            <a:off x="2314470" y="2520210"/>
            <a:ext cx="2582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dubok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DA0FB6D-3E4B-4E02-9406-C96E8B7A4057}"/>
              </a:ext>
            </a:extLst>
          </p:cNvPr>
          <p:cNvSpPr txBox="1"/>
          <p:nvPr/>
        </p:nvSpPr>
        <p:spPr>
          <a:xfrm>
            <a:off x="2674535" y="3184252"/>
            <a:ext cx="4088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leden, koji se smrzava	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BC97312-FBCE-4543-9282-BBA28D46D03D}"/>
              </a:ext>
            </a:extLst>
          </p:cNvPr>
          <p:cNvSpPr txBox="1"/>
          <p:nvPr/>
        </p:nvSpPr>
        <p:spPr>
          <a:xfrm>
            <a:off x="2018041" y="3777883"/>
            <a:ext cx="3781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ploviti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1E6E5DE-934C-46A5-9422-F7C2AFD865BD}"/>
              </a:ext>
            </a:extLst>
          </p:cNvPr>
          <p:cNvSpPr txBox="1"/>
          <p:nvPr/>
        </p:nvSpPr>
        <p:spPr>
          <a:xfrm>
            <a:off x="8835849" y="1887832"/>
            <a:ext cx="2582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protjecati kroz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2220543-2302-432A-9095-8B464ABDB1B5}"/>
              </a:ext>
            </a:extLst>
          </p:cNvPr>
          <p:cNvSpPr txBox="1"/>
          <p:nvPr/>
        </p:nvSpPr>
        <p:spPr>
          <a:xfrm>
            <a:off x="8662515" y="2520210"/>
            <a:ext cx="226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Dunav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C8321DC-B613-4690-A794-5F3CD6CAFD98}"/>
              </a:ext>
            </a:extLst>
          </p:cNvPr>
          <p:cNvSpPr txBox="1"/>
          <p:nvPr/>
        </p:nvSpPr>
        <p:spPr>
          <a:xfrm>
            <a:off x="9172469" y="3152588"/>
            <a:ext cx="2525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Jadransko more</a:t>
            </a: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37489EF7-2B0C-4D91-A722-666401B022BB}"/>
              </a:ext>
            </a:extLst>
          </p:cNvPr>
          <p:cNvSpPr/>
          <p:nvPr/>
        </p:nvSpPr>
        <p:spPr>
          <a:xfrm>
            <a:off x="924448" y="301451"/>
            <a:ext cx="10773507" cy="404577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1C0B84D-FEEB-4687-B748-32257D1041B0}"/>
              </a:ext>
            </a:extLst>
          </p:cNvPr>
          <p:cNvSpPr txBox="1"/>
          <p:nvPr/>
        </p:nvSpPr>
        <p:spPr>
          <a:xfrm>
            <a:off x="350520" y="4697218"/>
            <a:ext cx="11747695" cy="169277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err="1"/>
              <a:t>Read</a:t>
            </a:r>
            <a:r>
              <a:rPr lang="hr-HR" sz="2600" dirty="0"/>
              <a:t> </a:t>
            </a:r>
            <a:r>
              <a:rPr lang="hr-HR" sz="2600" err="1"/>
              <a:t>the</a:t>
            </a:r>
            <a:r>
              <a:rPr lang="hr-HR" sz="2600"/>
              <a:t> texts </a:t>
            </a:r>
            <a:r>
              <a:rPr lang="hr-HR" sz="2600" dirty="0" err="1"/>
              <a:t>aloud</a:t>
            </a:r>
            <a:r>
              <a:rPr lang="hr-HR" sz="2600"/>
              <a:t>. Read it </a:t>
            </a:r>
            <a:r>
              <a:rPr lang="hr-HR" sz="2600" dirty="0" err="1"/>
              <a:t>in</a:t>
            </a:r>
            <a:r>
              <a:rPr lang="hr-HR" sz="2600" dirty="0"/>
              <a:t> </a:t>
            </a:r>
            <a:r>
              <a:rPr lang="hr-HR" sz="2600" dirty="0" err="1"/>
              <a:t>different</a:t>
            </a:r>
            <a:r>
              <a:rPr lang="hr-HR" sz="2600" dirty="0"/>
              <a:t> </a:t>
            </a:r>
            <a:r>
              <a:rPr lang="hr-HR" sz="2600" dirty="0" err="1"/>
              <a:t>voices</a:t>
            </a:r>
            <a:r>
              <a:rPr lang="hr-HR" sz="2600" dirty="0"/>
              <a:t> (</a:t>
            </a:r>
            <a:r>
              <a:rPr lang="hr-HR" sz="2600" dirty="0" err="1"/>
              <a:t>e.g</a:t>
            </a:r>
            <a:r>
              <a:rPr lang="hr-HR" sz="2600"/>
              <a:t>. first read it very quietly, then very loudly. After that read it as </a:t>
            </a:r>
            <a:r>
              <a:rPr lang="hr-HR" sz="2600" dirty="0" err="1"/>
              <a:t>if</a:t>
            </a:r>
            <a:r>
              <a:rPr lang="hr-HR" sz="2600" dirty="0"/>
              <a:t> </a:t>
            </a:r>
            <a:r>
              <a:rPr lang="hr-HR" sz="2600" err="1"/>
              <a:t>you</a:t>
            </a:r>
            <a:r>
              <a:rPr lang="hr-HR" sz="2600"/>
              <a:t> were chewing a gum and as if you were sneezing).</a:t>
            </a:r>
            <a:br>
              <a:rPr lang="hr-HR" sz="2600" dirty="0"/>
            </a:br>
            <a:r>
              <a:rPr lang="hr-HR" sz="2600" i="1"/>
              <a:t>Pročitaj tekstove </a:t>
            </a:r>
            <a:r>
              <a:rPr lang="hr-HR" sz="2600" i="1" dirty="0"/>
              <a:t>naglas</a:t>
            </a:r>
            <a:r>
              <a:rPr lang="hr-HR" sz="2600" i="1"/>
              <a:t>. Čitaj rečenice koristeći različite glasove (prvo pročitaj tekst jako tiho, potom jako glasno, kao da žvačeš žvakaću gumu, a potom kao da ti se kiše.)</a:t>
            </a:r>
            <a:endParaRPr lang="hr-HR" sz="2600" dirty="0"/>
          </a:p>
        </p:txBody>
      </p:sp>
    </p:spTree>
    <p:extLst>
      <p:ext uri="{BB962C8B-B14F-4D97-AF65-F5344CB8AC3E}">
        <p14:creationId xmlns:p14="http://schemas.microsoft.com/office/powerpoint/2010/main" val="359318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F0F8C470-5528-468A-A9F6-71645FFD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453" y="1568799"/>
            <a:ext cx="7829550" cy="25146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DFD0DA3-42E0-4561-BA4B-FB0F10567345}"/>
              </a:ext>
            </a:extLst>
          </p:cNvPr>
          <p:cNvSpPr txBox="1"/>
          <p:nvPr/>
        </p:nvSpPr>
        <p:spPr>
          <a:xfrm>
            <a:off x="351692" y="211015"/>
            <a:ext cx="11414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Complete the sentences under the texts.</a:t>
            </a:r>
          </a:p>
          <a:p>
            <a:r>
              <a:rPr lang="hr-HR" sz="2800" i="1"/>
              <a:t>Nadopuni rečenice ispod tekstova.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8730A30-3ACF-4BFB-82FA-F07AA71021F5}"/>
              </a:ext>
            </a:extLst>
          </p:cNvPr>
          <p:cNvSpPr txBox="1"/>
          <p:nvPr/>
        </p:nvSpPr>
        <p:spPr>
          <a:xfrm>
            <a:off x="3155182" y="1548702"/>
            <a:ext cx="39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The Danube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EE3558C-6A77-4B5E-A2C5-55B2128640A0}"/>
              </a:ext>
            </a:extLst>
          </p:cNvPr>
          <p:cNvSpPr txBox="1"/>
          <p:nvPr/>
        </p:nvSpPr>
        <p:spPr>
          <a:xfrm>
            <a:off x="5153129" y="2092019"/>
            <a:ext cx="39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the Sahara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5180009-6295-4BEF-8217-86636175C4C4}"/>
              </a:ext>
            </a:extLst>
          </p:cNvPr>
          <p:cNvSpPr txBox="1"/>
          <p:nvPr/>
        </p:nvSpPr>
        <p:spPr>
          <a:xfrm>
            <a:off x="5192118" y="2544611"/>
            <a:ext cx="39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Mount Everest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21645D5-9F7E-4913-BA8F-C0967D8BE7DA}"/>
              </a:ext>
            </a:extLst>
          </p:cNvPr>
          <p:cNvSpPr txBox="1"/>
          <p:nvPr/>
        </p:nvSpPr>
        <p:spPr>
          <a:xfrm>
            <a:off x="2100105" y="3013956"/>
            <a:ext cx="39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The Adriatic Sea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BEDEA25-8191-49E0-AAF9-28722E2449B2}"/>
              </a:ext>
            </a:extLst>
          </p:cNvPr>
          <p:cNvSpPr txBox="1"/>
          <p:nvPr/>
        </p:nvSpPr>
        <p:spPr>
          <a:xfrm>
            <a:off x="5471662" y="3486645"/>
            <a:ext cx="39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Loch Ness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D65F3B4E-A0F8-470E-A7AE-845D1EFF7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988" y="1130300"/>
            <a:ext cx="7820025" cy="3133725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5C63F39E-323A-4A73-A241-4B7C21031CDC}"/>
              </a:ext>
            </a:extLst>
          </p:cNvPr>
          <p:cNvSpPr txBox="1"/>
          <p:nvPr/>
        </p:nvSpPr>
        <p:spPr>
          <a:xfrm>
            <a:off x="973015" y="247782"/>
            <a:ext cx="10644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Answer the questions in full sentences. Write them in your notebook.</a:t>
            </a:r>
          </a:p>
          <a:p>
            <a:r>
              <a:rPr lang="hr-HR" sz="2800" i="1"/>
              <a:t>Odgovori na pitanja punim rečenicama u svoju bilježnicu.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6E6C75F-E54E-48A8-95D3-61FC38411123}"/>
              </a:ext>
            </a:extLst>
          </p:cNvPr>
          <p:cNvSpPr txBox="1"/>
          <p:nvPr/>
        </p:nvSpPr>
        <p:spPr>
          <a:xfrm>
            <a:off x="1828800" y="4265969"/>
            <a:ext cx="893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1 It almost never rains in the Sahara desert.</a:t>
            </a:r>
          </a:p>
          <a:p>
            <a:r>
              <a:rPr lang="hr-HR" sz="2800" b="1">
                <a:solidFill>
                  <a:srgbClr val="0070C0"/>
                </a:solidFill>
              </a:rPr>
              <a:t>2 Loch Ness is in Scotland.</a:t>
            </a:r>
          </a:p>
          <a:p>
            <a:r>
              <a:rPr lang="hr-HR" sz="2800" b="1">
                <a:solidFill>
                  <a:srgbClr val="0070C0"/>
                </a:solidFill>
              </a:rPr>
              <a:t>3 There are more than a thousand islands in Croatia.</a:t>
            </a:r>
          </a:p>
          <a:p>
            <a:r>
              <a:rPr lang="hr-HR" sz="2800" b="1">
                <a:solidFill>
                  <a:srgbClr val="0070C0"/>
                </a:solidFill>
              </a:rPr>
              <a:t>4 No mountain in the world is higher than Mount Everest.</a:t>
            </a:r>
          </a:p>
          <a:p>
            <a:r>
              <a:rPr lang="hr-HR" sz="2800" b="1">
                <a:solidFill>
                  <a:srgbClr val="0070C0"/>
                </a:solidFill>
              </a:rPr>
              <a:t>5 The Danube flows through ten countries.</a:t>
            </a:r>
          </a:p>
        </p:txBody>
      </p:sp>
    </p:spTree>
    <p:extLst>
      <p:ext uri="{BB962C8B-B14F-4D97-AF65-F5344CB8AC3E}">
        <p14:creationId xmlns:p14="http://schemas.microsoft.com/office/powerpoint/2010/main" val="292631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EEBBC49C-B27A-4060-A103-E84E484CD113}"/>
              </a:ext>
            </a:extLst>
          </p:cNvPr>
          <p:cNvSpPr txBox="1"/>
          <p:nvPr/>
        </p:nvSpPr>
        <p:spPr>
          <a:xfrm>
            <a:off x="5817995" y="381012"/>
            <a:ext cx="5124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i="1"/>
              <a:t>Razmisli i odgovori na pitanja.</a:t>
            </a:r>
          </a:p>
          <a:p>
            <a:endParaRPr lang="hr-HR" sz="2800"/>
          </a:p>
          <a:p>
            <a:endParaRPr lang="hr-HR" sz="2800" i="1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640EB74-F456-4EA1-99DB-A56C475F4B73}"/>
              </a:ext>
            </a:extLst>
          </p:cNvPr>
          <p:cNvSpPr txBox="1"/>
          <p:nvPr/>
        </p:nvSpPr>
        <p:spPr>
          <a:xfrm>
            <a:off x="5817995" y="858066"/>
            <a:ext cx="60674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Koje bi mjesto/mjesta htio posjetiti?</a:t>
            </a:r>
          </a:p>
          <a:p>
            <a:r>
              <a:rPr lang="hr-HR" sz="2800" i="1"/>
              <a:t>Zašto?</a:t>
            </a:r>
          </a:p>
          <a:p>
            <a:r>
              <a:rPr lang="hr-HR" sz="2800" i="1"/>
              <a:t>Koje mjesto/mjesta ne bi htio posjetiti?</a:t>
            </a:r>
          </a:p>
          <a:p>
            <a:r>
              <a:rPr lang="hr-HR" sz="2800" i="1"/>
              <a:t>Zašto?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3BB32EA2-3E37-4F8E-A5E6-6625770AF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5"/>
            <a:ext cx="5895975" cy="258127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A2E7A6A-568A-46BF-8EF9-5C4306B2A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527" y="2818117"/>
            <a:ext cx="4414114" cy="2968258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1906CC7F-3EF4-4AE4-93A6-53A3A6343FAC}"/>
              </a:ext>
            </a:extLst>
          </p:cNvPr>
          <p:cNvSpPr txBox="1"/>
          <p:nvPr/>
        </p:nvSpPr>
        <p:spPr>
          <a:xfrm>
            <a:off x="321547" y="5817588"/>
            <a:ext cx="1178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Discuss your answers in pairs and after that with the rest of your classmates.</a:t>
            </a:r>
          </a:p>
          <a:p>
            <a:r>
              <a:rPr lang="hr-HR" sz="2800" i="1"/>
              <a:t>Razmijeni svoje mišljenje u parovima, a potom i s ostatkom razreda.</a:t>
            </a:r>
          </a:p>
        </p:txBody>
      </p:sp>
    </p:spTree>
    <p:extLst>
      <p:ext uri="{BB962C8B-B14F-4D97-AF65-F5344CB8AC3E}">
        <p14:creationId xmlns:p14="http://schemas.microsoft.com/office/powerpoint/2010/main" val="195619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3B62CCB2-B4EA-4308-AD9C-1786E62B3552}"/>
              </a:ext>
            </a:extLst>
          </p:cNvPr>
          <p:cNvSpPr txBox="1"/>
          <p:nvPr/>
        </p:nvSpPr>
        <p:spPr>
          <a:xfrm>
            <a:off x="542611" y="140677"/>
            <a:ext cx="1070149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/>
              <a:t>Read the texts once again and try and memorize as much information as you can. </a:t>
            </a:r>
          </a:p>
          <a:p>
            <a:r>
              <a:rPr lang="hr-HR" sz="2600" i="1"/>
              <a:t>Ponovno pročitaj tekstove i pokušaj zapamtiti što je više informacija moguće.</a:t>
            </a:r>
          </a:p>
          <a:p>
            <a:endParaRPr lang="hr-HR" sz="2600" i="1"/>
          </a:p>
          <a:p>
            <a:r>
              <a:rPr lang="hr-HR" sz="2600"/>
              <a:t>Then open your workbook at page 62 and do task 1.</a:t>
            </a:r>
            <a:br>
              <a:rPr lang="hr-HR" sz="2600"/>
            </a:br>
            <a:r>
              <a:rPr lang="hr-HR" sz="2600" i="1"/>
              <a:t>Potom riješi 1. zadatak u radnoj bilježnici na 62. stranici.</a:t>
            </a:r>
            <a:r>
              <a:rPr lang="hr-HR" sz="2600"/>
              <a:t>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A0D86353-F7DE-4329-9EAE-8CBCC14F2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98" y="2736754"/>
            <a:ext cx="10258425" cy="366712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676840F-3BE8-41A5-9865-A072F72F7453}"/>
              </a:ext>
            </a:extLst>
          </p:cNvPr>
          <p:cNvSpPr txBox="1"/>
          <p:nvPr/>
        </p:nvSpPr>
        <p:spPr>
          <a:xfrm>
            <a:off x="3848519" y="3838470"/>
            <a:ext cx="157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river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4F22C1F-A520-47B9-8554-C0873A02ECF3}"/>
              </a:ext>
            </a:extLst>
          </p:cNvPr>
          <p:cNvSpPr txBox="1"/>
          <p:nvPr/>
        </p:nvSpPr>
        <p:spPr>
          <a:xfrm>
            <a:off x="4637314" y="4308706"/>
            <a:ext cx="157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desert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169CA29-E921-4A27-B148-05A19A2B069E}"/>
              </a:ext>
            </a:extLst>
          </p:cNvPr>
          <p:cNvSpPr txBox="1"/>
          <p:nvPr/>
        </p:nvSpPr>
        <p:spPr>
          <a:xfrm>
            <a:off x="4315767" y="4805396"/>
            <a:ext cx="157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sea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F74EC52-2831-4481-B118-A10E5420DEF3}"/>
              </a:ext>
            </a:extLst>
          </p:cNvPr>
          <p:cNvSpPr txBox="1"/>
          <p:nvPr/>
        </p:nvSpPr>
        <p:spPr>
          <a:xfrm>
            <a:off x="4903597" y="5275632"/>
            <a:ext cx="1803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mountain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8FED47F-1E16-4131-B39D-C7E7AACFE4A3}"/>
              </a:ext>
            </a:extLst>
          </p:cNvPr>
          <p:cNvSpPr txBox="1"/>
          <p:nvPr/>
        </p:nvSpPr>
        <p:spPr>
          <a:xfrm>
            <a:off x="3059723" y="5820623"/>
            <a:ext cx="157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lakes</a:t>
            </a:r>
          </a:p>
        </p:txBody>
      </p:sp>
    </p:spTree>
    <p:extLst>
      <p:ext uri="{BB962C8B-B14F-4D97-AF65-F5344CB8AC3E}">
        <p14:creationId xmlns:p14="http://schemas.microsoft.com/office/powerpoint/2010/main" val="54067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899D44DA-E13C-454B-AB0E-0CDF08BE01DD}"/>
              </a:ext>
            </a:extLst>
          </p:cNvPr>
          <p:cNvSpPr txBox="1"/>
          <p:nvPr/>
        </p:nvSpPr>
        <p:spPr>
          <a:xfrm>
            <a:off x="452176" y="331596"/>
            <a:ext cx="10741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Complete the rest of the tasks in your workbook (pp. 62-63).</a:t>
            </a:r>
          </a:p>
          <a:p>
            <a:r>
              <a:rPr lang="hr-HR" sz="2800" i="1"/>
              <a:t>Riješi preostale zadatke iz radne bilježnice (str. 62-63)</a:t>
            </a:r>
            <a:r>
              <a:rPr lang="hr-HR" sz="2800"/>
              <a:t>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F0F5F3D-36BB-44D2-B593-3F9DE0649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82" y="895350"/>
            <a:ext cx="11420475" cy="596265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A868E243-568C-4D13-B26E-D490E11FDF52}"/>
              </a:ext>
            </a:extLst>
          </p:cNvPr>
          <p:cNvSpPr txBox="1"/>
          <p:nvPr/>
        </p:nvSpPr>
        <p:spPr>
          <a:xfrm>
            <a:off x="582804" y="462748"/>
            <a:ext cx="10812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Što znače ove rečenice? Odaberi točan odgovor.</a:t>
            </a:r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14049826-A224-4531-B998-27A3B7104A78}"/>
              </a:ext>
            </a:extLst>
          </p:cNvPr>
          <p:cNvSpPr/>
          <p:nvPr/>
        </p:nvSpPr>
        <p:spPr>
          <a:xfrm>
            <a:off x="984738" y="2713055"/>
            <a:ext cx="381838" cy="34164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DC1EFAA7-23CA-4803-9E5F-C157D1751D6D}"/>
              </a:ext>
            </a:extLst>
          </p:cNvPr>
          <p:cNvSpPr/>
          <p:nvPr/>
        </p:nvSpPr>
        <p:spPr>
          <a:xfrm>
            <a:off x="984738" y="3901029"/>
            <a:ext cx="381838" cy="34164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05151192-90F4-4891-BB29-C8EF962BEC3C}"/>
              </a:ext>
            </a:extLst>
          </p:cNvPr>
          <p:cNvSpPr/>
          <p:nvPr/>
        </p:nvSpPr>
        <p:spPr>
          <a:xfrm>
            <a:off x="6914940" y="2371411"/>
            <a:ext cx="381838" cy="34164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221F23A3-3935-4918-9323-A956DAEFB479}"/>
              </a:ext>
            </a:extLst>
          </p:cNvPr>
          <p:cNvSpPr/>
          <p:nvPr/>
        </p:nvSpPr>
        <p:spPr>
          <a:xfrm>
            <a:off x="6914940" y="4273061"/>
            <a:ext cx="381838" cy="34164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D7AFC7EE-6633-4122-8151-D0E197A6F94E}"/>
              </a:ext>
            </a:extLst>
          </p:cNvPr>
          <p:cNvSpPr/>
          <p:nvPr/>
        </p:nvSpPr>
        <p:spPr>
          <a:xfrm>
            <a:off x="984738" y="5791828"/>
            <a:ext cx="381838" cy="34164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8010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5059</TotalTime>
  <Words>678</Words>
  <Application>Microsoft Office PowerPoint</Application>
  <PresentationFormat>Široki zaslon</PresentationFormat>
  <Paragraphs>109</Paragraphs>
  <Slides>15</Slides>
  <Notes>1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258</cp:revision>
  <dcterms:created xsi:type="dcterms:W3CDTF">2020-09-19T11:02:00Z</dcterms:created>
  <dcterms:modified xsi:type="dcterms:W3CDTF">2021-03-06T19:42:33Z</dcterms:modified>
</cp:coreProperties>
</file>